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6"/>
  </p:notesMasterIdLst>
  <p:handoutMasterIdLst>
    <p:handoutMasterId r:id="rId17"/>
  </p:handoutMasterIdLst>
  <p:sldIdLst>
    <p:sldId id="257" r:id="rId2"/>
    <p:sldId id="258" r:id="rId3"/>
    <p:sldId id="351" r:id="rId4"/>
    <p:sldId id="352" r:id="rId5"/>
    <p:sldId id="339" r:id="rId6"/>
    <p:sldId id="344" r:id="rId7"/>
    <p:sldId id="345" r:id="rId8"/>
    <p:sldId id="353" r:id="rId9"/>
    <p:sldId id="346" r:id="rId10"/>
    <p:sldId id="347" r:id="rId11"/>
    <p:sldId id="354" r:id="rId12"/>
    <p:sldId id="349" r:id="rId13"/>
    <p:sldId id="348" r:id="rId14"/>
    <p:sldId id="350" r:id="rId15"/>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3300"/>
    <a:srgbClr val="008000"/>
    <a:srgbClr val="339966"/>
    <a:srgbClr val="33CC33"/>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360" autoAdjust="0"/>
  </p:normalViewPr>
  <p:slideViewPr>
    <p:cSldViewPr>
      <p:cViewPr varScale="1">
        <p:scale>
          <a:sx n="104" d="100"/>
          <a:sy n="104" d="100"/>
        </p:scale>
        <p:origin x="1788" y="108"/>
      </p:cViewPr>
      <p:guideLst>
        <p:guide orient="horz" pos="2160"/>
        <p:guide pos="2880"/>
      </p:guideLst>
    </p:cSldViewPr>
  </p:slideViewPr>
  <p:outlineViewPr>
    <p:cViewPr>
      <p:scale>
        <a:sx n="33" d="100"/>
        <a:sy n="33" d="100"/>
      </p:scale>
      <p:origin x="0" y="19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4062" y="90"/>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918311" cy="533571"/>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smtClean="0"/>
            </a:lvl1pPr>
          </a:lstStyle>
          <a:p>
            <a:pPr>
              <a:defRPr/>
            </a:pPr>
            <a:endParaRPr lang="en-GB"/>
          </a:p>
        </p:txBody>
      </p:sp>
      <p:sp>
        <p:nvSpPr>
          <p:cNvPr id="48131" name="Rectangle 3"/>
          <p:cNvSpPr>
            <a:spLocks noGrp="1" noChangeArrowheads="1"/>
          </p:cNvSpPr>
          <p:nvPr>
            <p:ph type="dt" sz="quarter" idx="1"/>
          </p:nvPr>
        </p:nvSpPr>
        <p:spPr bwMode="auto">
          <a:xfrm>
            <a:off x="3741424" y="1"/>
            <a:ext cx="2918311" cy="533571"/>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smtClean="0"/>
            </a:lvl1pPr>
          </a:lstStyle>
          <a:p>
            <a:pPr>
              <a:defRPr/>
            </a:pPr>
            <a:endParaRPr lang="en-GB"/>
          </a:p>
        </p:txBody>
      </p:sp>
      <p:sp>
        <p:nvSpPr>
          <p:cNvPr id="48132" name="Rectangle 4"/>
          <p:cNvSpPr>
            <a:spLocks noGrp="1" noChangeArrowheads="1"/>
          </p:cNvSpPr>
          <p:nvPr>
            <p:ph type="ftr" sz="quarter" idx="2"/>
          </p:nvPr>
        </p:nvSpPr>
        <p:spPr bwMode="auto">
          <a:xfrm>
            <a:off x="0" y="9451823"/>
            <a:ext cx="2918311" cy="457346"/>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smtClean="0"/>
            </a:lvl1pPr>
          </a:lstStyle>
          <a:p>
            <a:pPr>
              <a:defRPr/>
            </a:pPr>
            <a:endParaRPr lang="en-GB"/>
          </a:p>
        </p:txBody>
      </p:sp>
      <p:sp>
        <p:nvSpPr>
          <p:cNvPr id="48133" name="Rectangle 5"/>
          <p:cNvSpPr>
            <a:spLocks noGrp="1" noChangeArrowheads="1"/>
          </p:cNvSpPr>
          <p:nvPr>
            <p:ph type="sldNum" sz="quarter" idx="3"/>
          </p:nvPr>
        </p:nvSpPr>
        <p:spPr bwMode="auto">
          <a:xfrm>
            <a:off x="3741424" y="9451823"/>
            <a:ext cx="2918311" cy="457346"/>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smtClean="0"/>
            </a:lvl1pPr>
          </a:lstStyle>
          <a:p>
            <a:pPr>
              <a:defRPr/>
            </a:pPr>
            <a:fld id="{C405BEF6-7821-40AC-BC5D-69535DFBF222}" type="slidenum">
              <a:rPr lang="en-GB"/>
              <a:pPr>
                <a:defRPr/>
              </a:pPr>
              <a:t>‹#›</a:t>
            </a:fld>
            <a:endParaRPr lang="en-GB"/>
          </a:p>
        </p:txBody>
      </p:sp>
    </p:spTree>
    <p:extLst>
      <p:ext uri="{BB962C8B-B14F-4D97-AF65-F5344CB8AC3E}">
        <p14:creationId xmlns:p14="http://schemas.microsoft.com/office/powerpoint/2010/main" val="339867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2890250" cy="497047"/>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smtClean="0"/>
            </a:lvl1pPr>
          </a:lstStyle>
          <a:p>
            <a:pPr>
              <a:defRPr/>
            </a:pPr>
            <a:endParaRPr lang="en-US"/>
          </a:p>
        </p:txBody>
      </p:sp>
      <p:sp>
        <p:nvSpPr>
          <p:cNvPr id="35843" name="Rectangle 3"/>
          <p:cNvSpPr>
            <a:spLocks noGrp="1" noChangeArrowheads="1"/>
          </p:cNvSpPr>
          <p:nvPr>
            <p:ph type="dt" idx="1"/>
          </p:nvPr>
        </p:nvSpPr>
        <p:spPr bwMode="auto">
          <a:xfrm>
            <a:off x="3778839" y="1"/>
            <a:ext cx="2890250" cy="497047"/>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smtClean="0"/>
            </a:lvl1pPr>
          </a:lstStyle>
          <a:p>
            <a:pPr>
              <a:defRPr/>
            </a:pPr>
            <a:endParaRPr lang="en-US"/>
          </a:p>
        </p:txBody>
      </p:sp>
      <p:sp>
        <p:nvSpPr>
          <p:cNvPr id="14340"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888589" y="4714796"/>
            <a:ext cx="4891912" cy="446706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9429592"/>
            <a:ext cx="2890250" cy="497047"/>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smtClean="0"/>
            </a:lvl1pPr>
          </a:lstStyle>
          <a:p>
            <a:pPr>
              <a:defRPr/>
            </a:pPr>
            <a:endParaRPr lang="en-US"/>
          </a:p>
        </p:txBody>
      </p:sp>
      <p:sp>
        <p:nvSpPr>
          <p:cNvPr id="35847" name="Rectangle 7"/>
          <p:cNvSpPr>
            <a:spLocks noGrp="1" noChangeArrowheads="1"/>
          </p:cNvSpPr>
          <p:nvPr>
            <p:ph type="sldNum" sz="quarter" idx="5"/>
          </p:nvPr>
        </p:nvSpPr>
        <p:spPr bwMode="auto">
          <a:xfrm>
            <a:off x="3778839" y="9429592"/>
            <a:ext cx="2890250" cy="497047"/>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smtClean="0"/>
            </a:lvl1pPr>
          </a:lstStyle>
          <a:p>
            <a:pPr>
              <a:defRPr/>
            </a:pPr>
            <a:fld id="{1A6F0B55-1E2B-43B5-8A9E-B3C68CC4C68C}" type="slidenum">
              <a:rPr lang="en-US"/>
              <a:pPr>
                <a:defRPr/>
              </a:pPr>
              <a:t>‹#›</a:t>
            </a:fld>
            <a:endParaRPr lang="en-US"/>
          </a:p>
        </p:txBody>
      </p:sp>
    </p:spTree>
    <p:extLst>
      <p:ext uri="{BB962C8B-B14F-4D97-AF65-F5344CB8AC3E}">
        <p14:creationId xmlns:p14="http://schemas.microsoft.com/office/powerpoint/2010/main" val="3180736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959E62E-BD08-4DFF-89C9-5EA3A34B7D50}"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74095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10</a:t>
            </a:fld>
            <a:endParaRPr lang="en-US"/>
          </a:p>
        </p:txBody>
      </p:sp>
    </p:spTree>
    <p:extLst>
      <p:ext uri="{BB962C8B-B14F-4D97-AF65-F5344CB8AC3E}">
        <p14:creationId xmlns:p14="http://schemas.microsoft.com/office/powerpoint/2010/main" val="244518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11</a:t>
            </a:fld>
            <a:endParaRPr lang="en-US"/>
          </a:p>
        </p:txBody>
      </p:sp>
    </p:spTree>
    <p:extLst>
      <p:ext uri="{BB962C8B-B14F-4D97-AF65-F5344CB8AC3E}">
        <p14:creationId xmlns:p14="http://schemas.microsoft.com/office/powerpoint/2010/main" val="308280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12</a:t>
            </a:fld>
            <a:endParaRPr lang="en-US"/>
          </a:p>
        </p:txBody>
      </p:sp>
    </p:spTree>
    <p:extLst>
      <p:ext uri="{BB962C8B-B14F-4D97-AF65-F5344CB8AC3E}">
        <p14:creationId xmlns:p14="http://schemas.microsoft.com/office/powerpoint/2010/main" val="273267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13</a:t>
            </a:fld>
            <a:endParaRPr lang="en-US"/>
          </a:p>
        </p:txBody>
      </p:sp>
    </p:spTree>
    <p:extLst>
      <p:ext uri="{BB962C8B-B14F-4D97-AF65-F5344CB8AC3E}">
        <p14:creationId xmlns:p14="http://schemas.microsoft.com/office/powerpoint/2010/main" val="428740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14</a:t>
            </a:fld>
            <a:endParaRPr lang="en-US"/>
          </a:p>
        </p:txBody>
      </p:sp>
    </p:spTree>
    <p:extLst>
      <p:ext uri="{BB962C8B-B14F-4D97-AF65-F5344CB8AC3E}">
        <p14:creationId xmlns:p14="http://schemas.microsoft.com/office/powerpoint/2010/main" val="330560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evening share members, welcome to Knowes’ 28</a:t>
            </a:r>
            <a:r>
              <a:rPr lang="en-GB" baseline="30000" dirty="0"/>
              <a:t>th</a:t>
            </a:r>
            <a:r>
              <a:rPr lang="en-GB" dirty="0"/>
              <a:t> annual general meeting and it is great to have so many of you here this evening.</a:t>
            </a:r>
          </a:p>
          <a:p>
            <a:endParaRPr lang="en-GB" dirty="0"/>
          </a:p>
          <a:p>
            <a:r>
              <a:rPr lang="en-GB" dirty="0"/>
              <a:t>This is an evening to celebrate our achievements throughout the past year,  and discuss our plans for the year ahead.</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2</a:t>
            </a:fld>
            <a:endParaRPr lang="en-US"/>
          </a:p>
        </p:txBody>
      </p:sp>
    </p:spTree>
    <p:extLst>
      <p:ext uri="{BB962C8B-B14F-4D97-AF65-F5344CB8AC3E}">
        <p14:creationId xmlns:p14="http://schemas.microsoft.com/office/powerpoint/2010/main" val="374385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all have received our annual report for 2024/25 which is located within the summer newsletter.</a:t>
            </a:r>
          </a:p>
          <a:p>
            <a:endParaRPr lang="en-GB" dirty="0"/>
          </a:p>
          <a:p>
            <a:r>
              <a:rPr lang="en-GB" dirty="0"/>
              <a:t>On page 23 you will find </a:t>
            </a:r>
            <a:r>
              <a:rPr lang="en-GB" dirty="0" err="1"/>
              <a:t>Knowes’Mission</a:t>
            </a:r>
            <a:r>
              <a:rPr lang="en-GB" dirty="0"/>
              <a:t> and Vision statements as well as our overall strategy and the core values of the organisation.</a:t>
            </a:r>
          </a:p>
          <a:p>
            <a:endParaRPr lang="en-GB" dirty="0"/>
          </a:p>
          <a:p>
            <a:r>
              <a:rPr lang="en-GB" dirty="0"/>
              <a:t>The mission statement explains what Knowes is all about and what it does and our vision is about our aspirational goals for the future.  At least once a year Knowes’ committee and staff will gather together to discussion our Mission and Vision statements to discuss if these still represent Knowes, what we do and where we are going as an organisation.  The statements have been revised over the years but only to refresh and update the language and not in their essence. We are still proud to be a community centred organisation providing services to the people of Faifley and </a:t>
            </a:r>
            <a:r>
              <a:rPr lang="en-GB" dirty="0" err="1"/>
              <a:t>Duntocher</a:t>
            </a:r>
            <a:r>
              <a:rPr lang="en-GB" dirty="0"/>
              <a:t>.</a:t>
            </a:r>
          </a:p>
          <a:p>
            <a:endParaRPr lang="en-GB" dirty="0"/>
          </a:p>
          <a:p>
            <a:r>
              <a:rPr lang="en-GB" dirty="0"/>
              <a:t>Our overall strategy explains how we will achieve our goals and objectives and our core values are the fundamental principles which guide our culture, our decisions and how we behave.</a:t>
            </a:r>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3</a:t>
            </a:fld>
            <a:endParaRPr lang="en-US"/>
          </a:p>
        </p:txBody>
      </p:sp>
    </p:spTree>
    <p:extLst>
      <p:ext uri="{BB962C8B-B14F-4D97-AF65-F5344CB8AC3E}">
        <p14:creationId xmlns:p14="http://schemas.microsoft.com/office/powerpoint/2010/main" val="323027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business objectives are detailed in page 24 of the report and these are our target which we endeavour to meet over the course of the year and what we measure our success against.  I have broadly summarised these under the headings here.</a:t>
            </a:r>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4</a:t>
            </a:fld>
            <a:endParaRPr lang="en-US"/>
          </a:p>
        </p:txBody>
      </p:sp>
    </p:spTree>
    <p:extLst>
      <p:ext uri="{BB962C8B-B14F-4D97-AF65-F5344CB8AC3E}">
        <p14:creationId xmlns:p14="http://schemas.microsoft.com/office/powerpoint/2010/main" val="338632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6F0B55-1E2B-43B5-8A9E-B3C68CC4C68C}" type="slidenum">
              <a:rPr lang="en-US" smtClean="0"/>
              <a:pPr>
                <a:defRPr/>
              </a:pPr>
              <a:t>5</a:t>
            </a:fld>
            <a:endParaRPr lang="en-US"/>
          </a:p>
        </p:txBody>
      </p:sp>
    </p:spTree>
    <p:extLst>
      <p:ext uri="{BB962C8B-B14F-4D97-AF65-F5344CB8AC3E}">
        <p14:creationId xmlns:p14="http://schemas.microsoft.com/office/powerpoint/2010/main" val="386777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6</a:t>
            </a:fld>
            <a:endParaRPr lang="en-US"/>
          </a:p>
        </p:txBody>
      </p:sp>
    </p:spTree>
    <p:extLst>
      <p:ext uri="{BB962C8B-B14F-4D97-AF65-F5344CB8AC3E}">
        <p14:creationId xmlns:p14="http://schemas.microsoft.com/office/powerpoint/2010/main" val="312741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7</a:t>
            </a:fld>
            <a:endParaRPr lang="en-US"/>
          </a:p>
        </p:txBody>
      </p:sp>
    </p:spTree>
    <p:extLst>
      <p:ext uri="{BB962C8B-B14F-4D97-AF65-F5344CB8AC3E}">
        <p14:creationId xmlns:p14="http://schemas.microsoft.com/office/powerpoint/2010/main" val="364091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8</a:t>
            </a:fld>
            <a:endParaRPr lang="en-US"/>
          </a:p>
        </p:txBody>
      </p:sp>
    </p:spTree>
    <p:extLst>
      <p:ext uri="{BB962C8B-B14F-4D97-AF65-F5344CB8AC3E}">
        <p14:creationId xmlns:p14="http://schemas.microsoft.com/office/powerpoint/2010/main" val="4353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A6F0B55-1E2B-43B5-8A9E-B3C68CC4C68C}" type="slidenum">
              <a:rPr lang="en-US" smtClean="0"/>
              <a:pPr>
                <a:defRPr/>
              </a:pPr>
              <a:t>9</a:t>
            </a:fld>
            <a:endParaRPr lang="en-US"/>
          </a:p>
        </p:txBody>
      </p:sp>
    </p:spTree>
    <p:extLst>
      <p:ext uri="{BB962C8B-B14F-4D97-AF65-F5344CB8AC3E}">
        <p14:creationId xmlns:p14="http://schemas.microsoft.com/office/powerpoint/2010/main" val="3972376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F38BC11-C161-4AC3-8300-976EF3EA0DE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A784F0-7141-490C-B799-0E2B3FAAB2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E9AD7B2-91C3-4436-9B1F-563E7190A2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5A6169E-B747-4236-AC99-2F0C96D317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CCFF8B-049D-4C1B-96DD-4B5B2E4EF08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5A160CE-DE5C-4FD2-BAAE-2D80B6CB4D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8CABF07-E30B-4305-A792-7ABE4B3B64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865CE43-BCEE-4F25-9384-A1CF2B6D5B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0870646-ADA6-4F6A-AF5C-70286BCCBB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4FBDE07-0461-45F4-B93F-38501183BA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D00EF88-F1BD-4331-B94A-D3726D7972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39028B29-F992-4ECB-9F84-164AC0B1FAC0}"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4" r:id="rId1"/>
    <p:sldLayoutId id="2147483676" r:id="rId2"/>
    <p:sldLayoutId id="2147483685" r:id="rId3"/>
    <p:sldLayoutId id="2147483677" r:id="rId4"/>
    <p:sldLayoutId id="2147483678" r:id="rId5"/>
    <p:sldLayoutId id="2147483679" r:id="rId6"/>
    <p:sldLayoutId id="2147483680" r:id="rId7"/>
    <p:sldLayoutId id="2147483681" r:id="rId8"/>
    <p:sldLayoutId id="2147483686" r:id="rId9"/>
    <p:sldLayoutId id="2147483682" r:id="rId10"/>
    <p:sldLayoutId id="2147483683"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892175" y="548680"/>
            <a:ext cx="7315200" cy="1616075"/>
          </a:xfrm>
          <a:prstGeom prst="rect">
            <a:avLst/>
          </a:prstGeom>
          <a:noFill/>
          <a:ln w="9525">
            <a:noFill/>
            <a:miter lim="800000"/>
            <a:headEnd/>
            <a:tailEnd/>
          </a:ln>
        </p:spPr>
        <p:txBody>
          <a:bodyPr>
            <a:spAutoFit/>
          </a:bodyPr>
          <a:lstStyle/>
          <a:p>
            <a:pPr algn="ctr">
              <a:spcBef>
                <a:spcPct val="50000"/>
              </a:spcBef>
            </a:pPr>
            <a:r>
              <a:rPr lang="en-US" sz="4000" b="1" dirty="0">
                <a:solidFill>
                  <a:srgbClr val="0033CC"/>
                </a:solidFill>
                <a:latin typeface="Eurostile" pitchFamily="34" charset="0"/>
              </a:rPr>
              <a:t>Annual General Meeting</a:t>
            </a:r>
          </a:p>
          <a:p>
            <a:pPr algn="ctr">
              <a:spcBef>
                <a:spcPct val="50000"/>
              </a:spcBef>
            </a:pPr>
            <a:r>
              <a:rPr lang="en-US" sz="4000" b="1" dirty="0">
                <a:solidFill>
                  <a:srgbClr val="0033CC"/>
                </a:solidFill>
                <a:latin typeface="Eurostile" pitchFamily="34" charset="0"/>
              </a:rPr>
              <a:t>2025</a:t>
            </a:r>
          </a:p>
        </p:txBody>
      </p:sp>
      <p:pic>
        <p:nvPicPr>
          <p:cNvPr id="5124" name="Picture 5" descr="Y:\Pictures\Logos\KNOWES HOUSING - full colour.jpg"/>
          <p:cNvPicPr>
            <a:picLocks noChangeAspect="1" noChangeArrowheads="1"/>
          </p:cNvPicPr>
          <p:nvPr/>
        </p:nvPicPr>
        <p:blipFill>
          <a:blip r:embed="rId3" cstate="print"/>
          <a:srcRect/>
          <a:stretch>
            <a:fillRect/>
          </a:stretch>
        </p:blipFill>
        <p:spPr bwMode="auto">
          <a:xfrm>
            <a:off x="632067" y="1995624"/>
            <a:ext cx="1479550" cy="103822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41" y="4107531"/>
            <a:ext cx="1918376" cy="1667273"/>
          </a:xfrm>
          <a:prstGeom prst="rect">
            <a:avLst/>
          </a:prstGeom>
        </p:spPr>
      </p:pic>
      <p:sp>
        <p:nvSpPr>
          <p:cNvPr id="2" name="Title 1">
            <a:extLst>
              <a:ext uri="{FF2B5EF4-FFF2-40B4-BE49-F238E27FC236}">
                <a16:creationId xmlns:a16="http://schemas.microsoft.com/office/drawing/2014/main" id="{65924186-620E-0F8E-60AA-175374BF3F13}"/>
              </a:ext>
            </a:extLst>
          </p:cNvPr>
          <p:cNvSpPr>
            <a:spLocks noGrp="1"/>
          </p:cNvSpPr>
          <p:nvPr>
            <p:ph type="title"/>
          </p:nvPr>
        </p:nvSpPr>
        <p:spPr>
          <a:xfrm>
            <a:off x="179512" y="1846379"/>
            <a:ext cx="2575905" cy="1726637"/>
          </a:xfrm>
        </p:spPr>
        <p:txBody>
          <a:bodyPr/>
          <a:lstStyle/>
          <a:p>
            <a:pPr algn="ctr"/>
            <a:r>
              <a:rPr lang="en-GB" dirty="0"/>
              <a:t>1998 -2025</a:t>
            </a:r>
          </a:p>
        </p:txBody>
      </p:sp>
      <p:pic>
        <p:nvPicPr>
          <p:cNvPr id="9" name="Picture Placeholder 8">
            <a:extLst>
              <a:ext uri="{FF2B5EF4-FFF2-40B4-BE49-F238E27FC236}">
                <a16:creationId xmlns:a16="http://schemas.microsoft.com/office/drawing/2014/main" id="{91EF6B5C-6792-C9E4-3B25-C85B85D75D7D}"/>
              </a:ext>
            </a:extLst>
          </p:cNvPr>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l="10832" r="10832"/>
          <a:stretch>
            <a:fillRect/>
          </a:stretch>
        </p:blipFill>
        <p:spPr>
          <a:xfrm rot="420000">
            <a:off x="4194631" y="2504957"/>
            <a:ext cx="2994144" cy="2262194"/>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73AD0-12C6-9546-1F0D-5D22D91D528D}"/>
              </a:ext>
            </a:extLst>
          </p:cNvPr>
          <p:cNvSpPr>
            <a:spLocks noGrp="1"/>
          </p:cNvSpPr>
          <p:nvPr>
            <p:ph type="title"/>
          </p:nvPr>
        </p:nvSpPr>
        <p:spPr/>
        <p:txBody>
          <a:bodyPr/>
          <a:lstStyle/>
          <a:p>
            <a:r>
              <a:rPr lang="en-GB" sz="3600" dirty="0"/>
              <a:t>Community Engagement, Committee &amp; Governance</a:t>
            </a:r>
          </a:p>
        </p:txBody>
      </p:sp>
      <p:sp>
        <p:nvSpPr>
          <p:cNvPr id="8" name="Content Placeholder 7">
            <a:extLst>
              <a:ext uri="{FF2B5EF4-FFF2-40B4-BE49-F238E27FC236}">
                <a16:creationId xmlns:a16="http://schemas.microsoft.com/office/drawing/2014/main" id="{9BD1C764-14CF-9D2C-C0D5-69867087EEE6}"/>
              </a:ext>
            </a:extLst>
          </p:cNvPr>
          <p:cNvSpPr>
            <a:spLocks noGrp="1"/>
          </p:cNvSpPr>
          <p:nvPr>
            <p:ph sz="half" idx="1"/>
          </p:nvPr>
        </p:nvSpPr>
        <p:spPr/>
        <p:txBody>
          <a:bodyPr/>
          <a:lstStyle/>
          <a:p>
            <a:r>
              <a:rPr lang="en-GB" dirty="0"/>
              <a:t>Customer surveys</a:t>
            </a:r>
          </a:p>
          <a:p>
            <a:r>
              <a:rPr lang="en-GB" dirty="0"/>
              <a:t>Committee Working Group</a:t>
            </a:r>
          </a:p>
          <a:p>
            <a:r>
              <a:rPr lang="en-GB" dirty="0"/>
              <a:t>Annual Assurance Statement</a:t>
            </a:r>
          </a:p>
          <a:p>
            <a:r>
              <a:rPr lang="en-GB" dirty="0"/>
              <a:t>Internal Audits</a:t>
            </a:r>
          </a:p>
          <a:p>
            <a:r>
              <a:rPr lang="en-GB" dirty="0"/>
              <a:t>External Audits</a:t>
            </a:r>
          </a:p>
          <a:p>
            <a:r>
              <a:rPr lang="en-GB" dirty="0"/>
              <a:t>Landlord Health and Safety audits</a:t>
            </a:r>
          </a:p>
          <a:p>
            <a:endParaRPr lang="en-GB" dirty="0"/>
          </a:p>
        </p:txBody>
      </p:sp>
      <p:sp>
        <p:nvSpPr>
          <p:cNvPr id="9" name="Content Placeholder 8">
            <a:extLst>
              <a:ext uri="{FF2B5EF4-FFF2-40B4-BE49-F238E27FC236}">
                <a16:creationId xmlns:a16="http://schemas.microsoft.com/office/drawing/2014/main" id="{4213C62B-2A3A-888F-6734-2CA5279F8C59}"/>
              </a:ext>
            </a:extLst>
          </p:cNvPr>
          <p:cNvSpPr>
            <a:spLocks noGrp="1"/>
          </p:cNvSpPr>
          <p:nvPr>
            <p:ph sz="half" idx="2"/>
          </p:nvPr>
        </p:nvSpPr>
        <p:spPr/>
        <p:txBody>
          <a:bodyPr/>
          <a:lstStyle/>
          <a:p>
            <a:r>
              <a:rPr lang="en-GB" dirty="0"/>
              <a:t>Annual return on the Charter</a:t>
            </a:r>
          </a:p>
          <a:p>
            <a:r>
              <a:rPr lang="en-GB" dirty="0"/>
              <a:t>4 new committee members in the past year</a:t>
            </a:r>
          </a:p>
          <a:p>
            <a:r>
              <a:rPr lang="en-GB" dirty="0"/>
              <a:t>Governance Review</a:t>
            </a:r>
          </a:p>
        </p:txBody>
      </p:sp>
    </p:spTree>
    <p:extLst>
      <p:ext uri="{BB962C8B-B14F-4D97-AF65-F5344CB8AC3E}">
        <p14:creationId xmlns:p14="http://schemas.microsoft.com/office/powerpoint/2010/main" val="322286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5A01-81C8-8024-019B-D820506C1405}"/>
              </a:ext>
            </a:extLst>
          </p:cNvPr>
          <p:cNvSpPr>
            <a:spLocks noGrp="1"/>
          </p:cNvSpPr>
          <p:nvPr>
            <p:ph type="title"/>
          </p:nvPr>
        </p:nvSpPr>
        <p:spPr/>
        <p:txBody>
          <a:bodyPr/>
          <a:lstStyle/>
          <a:p>
            <a:r>
              <a:rPr lang="en-GB" dirty="0"/>
              <a:t>Stock condition – spend over next 5 years</a:t>
            </a:r>
          </a:p>
        </p:txBody>
      </p:sp>
      <p:sp>
        <p:nvSpPr>
          <p:cNvPr id="3" name="Content Placeholder 2">
            <a:extLst>
              <a:ext uri="{FF2B5EF4-FFF2-40B4-BE49-F238E27FC236}">
                <a16:creationId xmlns:a16="http://schemas.microsoft.com/office/drawing/2014/main" id="{611C5C08-F4E5-BE29-5B58-B45C010E3D52}"/>
              </a:ext>
            </a:extLst>
          </p:cNvPr>
          <p:cNvSpPr>
            <a:spLocks noGrp="1"/>
          </p:cNvSpPr>
          <p:nvPr>
            <p:ph sz="half" idx="1"/>
          </p:nvPr>
        </p:nvSpPr>
        <p:spPr/>
        <p:txBody>
          <a:bodyPr/>
          <a:lstStyle/>
          <a:p>
            <a:r>
              <a:rPr lang="en-GB" dirty="0"/>
              <a:t>Proportion of stock meeting SHQS – 95%, peer group average 93%</a:t>
            </a:r>
          </a:p>
          <a:p>
            <a:r>
              <a:rPr lang="en-GB" dirty="0"/>
              <a:t>Stock condition survey 2024</a:t>
            </a:r>
          </a:p>
          <a:p>
            <a:r>
              <a:rPr lang="en-GB" dirty="0"/>
              <a:t>Next 5 years - £3.7m set aside for kitchen replacements</a:t>
            </a:r>
          </a:p>
          <a:p>
            <a:r>
              <a:rPr lang="en-GB" dirty="0"/>
              <a:t>£1.2m bathroom replacements</a:t>
            </a:r>
          </a:p>
          <a:p>
            <a:endParaRPr lang="en-GB" dirty="0"/>
          </a:p>
          <a:p>
            <a:endParaRPr lang="en-GB" dirty="0"/>
          </a:p>
        </p:txBody>
      </p:sp>
      <p:sp>
        <p:nvSpPr>
          <p:cNvPr id="4" name="Content Placeholder 3">
            <a:extLst>
              <a:ext uri="{FF2B5EF4-FFF2-40B4-BE49-F238E27FC236}">
                <a16:creationId xmlns:a16="http://schemas.microsoft.com/office/drawing/2014/main" id="{85052BB7-A9FF-504B-7898-94092668B61A}"/>
              </a:ext>
            </a:extLst>
          </p:cNvPr>
          <p:cNvSpPr>
            <a:spLocks noGrp="1"/>
          </p:cNvSpPr>
          <p:nvPr>
            <p:ph sz="half" idx="2"/>
          </p:nvPr>
        </p:nvSpPr>
        <p:spPr/>
        <p:txBody>
          <a:bodyPr/>
          <a:lstStyle/>
          <a:p>
            <a:r>
              <a:rPr lang="en-GB" dirty="0"/>
              <a:t>£1.5m new CHS</a:t>
            </a:r>
          </a:p>
          <a:p>
            <a:r>
              <a:rPr lang="en-GB" dirty="0"/>
              <a:t>£0.3m windows/doors</a:t>
            </a:r>
          </a:p>
          <a:p>
            <a:r>
              <a:rPr lang="en-GB" dirty="0"/>
              <a:t>Close cleaning &amp; bulk uplifts £0.9m</a:t>
            </a:r>
          </a:p>
          <a:p>
            <a:r>
              <a:rPr lang="en-GB" dirty="0"/>
              <a:t>Upkeep of common areas £1m</a:t>
            </a:r>
          </a:p>
          <a:p>
            <a:r>
              <a:rPr lang="en-GB" dirty="0"/>
              <a:t>Gas servicing, electrical testing, painting etc £1.8m</a:t>
            </a:r>
          </a:p>
        </p:txBody>
      </p:sp>
    </p:spTree>
    <p:extLst>
      <p:ext uri="{BB962C8B-B14F-4D97-AF65-F5344CB8AC3E}">
        <p14:creationId xmlns:p14="http://schemas.microsoft.com/office/powerpoint/2010/main" val="207945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FC3C8-1C23-B03E-D7DA-42C858553C30}"/>
              </a:ext>
            </a:extLst>
          </p:cNvPr>
          <p:cNvSpPr>
            <a:spLocks noGrp="1"/>
          </p:cNvSpPr>
          <p:nvPr>
            <p:ph sz="half" idx="1"/>
          </p:nvPr>
        </p:nvSpPr>
        <p:spPr>
          <a:xfrm>
            <a:off x="457200" y="1920085"/>
            <a:ext cx="4191000" cy="4434840"/>
          </a:xfrm>
        </p:spPr>
        <p:txBody>
          <a:bodyPr/>
          <a:lstStyle/>
          <a:p>
            <a:r>
              <a:rPr lang="en-GB" dirty="0"/>
              <a:t>3 (25%) of our committee are tenants</a:t>
            </a:r>
          </a:p>
          <a:p>
            <a:r>
              <a:rPr lang="en-GB" dirty="0"/>
              <a:t>Increasing share membership</a:t>
            </a:r>
          </a:p>
          <a:p>
            <a:r>
              <a:rPr lang="en-GB" dirty="0"/>
              <a:t>Customer Working Group</a:t>
            </a:r>
          </a:p>
          <a:p>
            <a:r>
              <a:rPr lang="en-GB" dirty="0"/>
              <a:t>Encouraging more tenants and local residents on to our Committee</a:t>
            </a:r>
          </a:p>
        </p:txBody>
      </p:sp>
      <p:pic>
        <p:nvPicPr>
          <p:cNvPr id="8" name="Content Placeholder 7">
            <a:extLst>
              <a:ext uri="{FF2B5EF4-FFF2-40B4-BE49-F238E27FC236}">
                <a16:creationId xmlns:a16="http://schemas.microsoft.com/office/drawing/2014/main" id="{4FD3D759-EB85-68C6-9C6D-9938751D9CF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23344"/>
            <a:ext cx="4038600" cy="3028950"/>
          </a:xfrm>
        </p:spPr>
      </p:pic>
      <p:sp>
        <p:nvSpPr>
          <p:cNvPr id="6" name="Title 5">
            <a:extLst>
              <a:ext uri="{FF2B5EF4-FFF2-40B4-BE49-F238E27FC236}">
                <a16:creationId xmlns:a16="http://schemas.microsoft.com/office/drawing/2014/main" id="{766C68B9-21FD-6A37-F710-9DCC0C54E38C}"/>
              </a:ext>
            </a:extLst>
          </p:cNvPr>
          <p:cNvSpPr>
            <a:spLocks noGrp="1"/>
          </p:cNvSpPr>
          <p:nvPr>
            <p:ph type="title"/>
          </p:nvPr>
        </p:nvSpPr>
        <p:spPr/>
        <p:txBody>
          <a:bodyPr/>
          <a:lstStyle/>
          <a:p>
            <a:r>
              <a:rPr lang="en-GB" dirty="0"/>
              <a:t>Improving services to customers</a:t>
            </a:r>
          </a:p>
        </p:txBody>
      </p:sp>
    </p:spTree>
    <p:extLst>
      <p:ext uri="{BB962C8B-B14F-4D97-AF65-F5344CB8AC3E}">
        <p14:creationId xmlns:p14="http://schemas.microsoft.com/office/powerpoint/2010/main" val="175034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576B-0E49-39ED-E6BB-229F6D6CF7D5}"/>
              </a:ext>
            </a:extLst>
          </p:cNvPr>
          <p:cNvSpPr>
            <a:spLocks noGrp="1"/>
          </p:cNvSpPr>
          <p:nvPr>
            <p:ph type="title"/>
          </p:nvPr>
        </p:nvSpPr>
        <p:spPr>
          <a:xfrm>
            <a:off x="457200" y="503075"/>
            <a:ext cx="8229600" cy="549661"/>
          </a:xfrm>
        </p:spPr>
        <p:txBody>
          <a:bodyPr/>
          <a:lstStyle/>
          <a:p>
            <a:r>
              <a:rPr lang="en-GB" dirty="0"/>
              <a:t>Improving financial viability`</a:t>
            </a:r>
          </a:p>
        </p:txBody>
      </p:sp>
      <p:sp>
        <p:nvSpPr>
          <p:cNvPr id="3" name="Content Placeholder 2">
            <a:extLst>
              <a:ext uri="{FF2B5EF4-FFF2-40B4-BE49-F238E27FC236}">
                <a16:creationId xmlns:a16="http://schemas.microsoft.com/office/drawing/2014/main" id="{BF76F57E-6E70-876F-C172-6D61380C72BB}"/>
              </a:ext>
            </a:extLst>
          </p:cNvPr>
          <p:cNvSpPr>
            <a:spLocks noGrp="1"/>
          </p:cNvSpPr>
          <p:nvPr>
            <p:ph sz="half" idx="1"/>
          </p:nvPr>
        </p:nvSpPr>
        <p:spPr>
          <a:xfrm>
            <a:off x="457200" y="1484784"/>
            <a:ext cx="4191000" cy="5040559"/>
          </a:xfrm>
        </p:spPr>
        <p:txBody>
          <a:bodyPr/>
          <a:lstStyle/>
          <a:p>
            <a:r>
              <a:rPr lang="en-GB" dirty="0"/>
              <a:t>The Association continues to be financially strong</a:t>
            </a:r>
          </a:p>
          <a:p>
            <a:r>
              <a:rPr lang="en-GB" dirty="0"/>
              <a:t>Annual budgets – monitor income and expenditure, review of costs</a:t>
            </a:r>
          </a:p>
          <a:p>
            <a:r>
              <a:rPr lang="en-GB" dirty="0"/>
              <a:t>Scenario Planning/Analysis of risks</a:t>
            </a:r>
          </a:p>
          <a:p>
            <a:r>
              <a:rPr lang="en-GB" dirty="0"/>
              <a:t>Five year projections – returns for Scottish Housing Regulator</a:t>
            </a:r>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1C0C903D-0DDA-B5C5-BF5F-57DD3E9B7782}"/>
              </a:ext>
            </a:extLst>
          </p:cNvPr>
          <p:cNvSpPr>
            <a:spLocks noGrp="1"/>
          </p:cNvSpPr>
          <p:nvPr>
            <p:ph sz="half" idx="2"/>
          </p:nvPr>
        </p:nvSpPr>
        <p:spPr>
          <a:xfrm>
            <a:off x="4648200" y="1484784"/>
            <a:ext cx="4038600" cy="4870141"/>
          </a:xfrm>
        </p:spPr>
        <p:txBody>
          <a:bodyPr/>
          <a:lstStyle/>
          <a:p>
            <a:r>
              <a:rPr lang="en-GB" dirty="0"/>
              <a:t>Annual rent review in consultation with our tenants</a:t>
            </a:r>
          </a:p>
          <a:p>
            <a:r>
              <a:rPr lang="en-GB" dirty="0"/>
              <a:t>Thirty year projections including life cycle costings for replacing</a:t>
            </a:r>
          </a:p>
        </p:txBody>
      </p:sp>
    </p:spTree>
    <p:extLst>
      <p:ext uri="{BB962C8B-B14F-4D97-AF65-F5344CB8AC3E}">
        <p14:creationId xmlns:p14="http://schemas.microsoft.com/office/powerpoint/2010/main" val="106708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71E9-1D36-13AA-C15F-64221A372EA4}"/>
              </a:ext>
            </a:extLst>
          </p:cNvPr>
          <p:cNvSpPr>
            <a:spLocks noGrp="1"/>
          </p:cNvSpPr>
          <p:nvPr>
            <p:ph type="title"/>
          </p:nvPr>
        </p:nvSpPr>
        <p:spPr/>
        <p:txBody>
          <a:bodyPr/>
          <a:lstStyle/>
          <a:p>
            <a:r>
              <a:rPr lang="en-GB" dirty="0"/>
              <a:t>Challenges ahead</a:t>
            </a:r>
          </a:p>
        </p:txBody>
      </p:sp>
      <p:sp>
        <p:nvSpPr>
          <p:cNvPr id="3" name="Content Placeholder 2">
            <a:extLst>
              <a:ext uri="{FF2B5EF4-FFF2-40B4-BE49-F238E27FC236}">
                <a16:creationId xmlns:a16="http://schemas.microsoft.com/office/drawing/2014/main" id="{BA88D416-0BC3-980D-198E-56AD77A9EDC3}"/>
              </a:ext>
            </a:extLst>
          </p:cNvPr>
          <p:cNvSpPr>
            <a:spLocks noGrp="1"/>
          </p:cNvSpPr>
          <p:nvPr>
            <p:ph sz="half" idx="1"/>
          </p:nvPr>
        </p:nvSpPr>
        <p:spPr/>
        <p:txBody>
          <a:bodyPr/>
          <a:lstStyle/>
          <a:p>
            <a:r>
              <a:rPr lang="en-GB" dirty="0"/>
              <a:t>Meeting the Scottish Government requirement for clean energy systems in all homes by 2045</a:t>
            </a:r>
          </a:p>
          <a:p>
            <a:r>
              <a:rPr lang="en-GB" dirty="0"/>
              <a:t>Meeting the housing supply shortage</a:t>
            </a:r>
          </a:p>
          <a:p>
            <a:r>
              <a:rPr lang="en-GB" dirty="0"/>
              <a:t>Meeting the needs of an aging population</a:t>
            </a:r>
          </a:p>
        </p:txBody>
      </p:sp>
      <p:sp>
        <p:nvSpPr>
          <p:cNvPr id="4" name="Content Placeholder 3">
            <a:extLst>
              <a:ext uri="{FF2B5EF4-FFF2-40B4-BE49-F238E27FC236}">
                <a16:creationId xmlns:a16="http://schemas.microsoft.com/office/drawing/2014/main" id="{037ABFCD-9796-F373-B2C4-76D731AF98F8}"/>
              </a:ext>
            </a:extLst>
          </p:cNvPr>
          <p:cNvSpPr>
            <a:spLocks noGrp="1"/>
          </p:cNvSpPr>
          <p:nvPr>
            <p:ph sz="half" idx="2"/>
          </p:nvPr>
        </p:nvSpPr>
        <p:spPr/>
        <p:txBody>
          <a:bodyPr/>
          <a:lstStyle/>
          <a:p>
            <a:r>
              <a:rPr lang="en-GB" dirty="0"/>
              <a:t>Recruiting and retaining skilled staff and committee members</a:t>
            </a:r>
          </a:p>
          <a:p>
            <a:r>
              <a:rPr lang="en-GB" dirty="0"/>
              <a:t>Shortage of skilled contractors</a:t>
            </a:r>
          </a:p>
          <a:p>
            <a:r>
              <a:rPr lang="en-GB" dirty="0"/>
              <a:t>Meeting the challenges of the digital age</a:t>
            </a:r>
          </a:p>
        </p:txBody>
      </p:sp>
    </p:spTree>
    <p:extLst>
      <p:ext uri="{BB962C8B-B14F-4D97-AF65-F5344CB8AC3E}">
        <p14:creationId xmlns:p14="http://schemas.microsoft.com/office/powerpoint/2010/main" val="19594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55600" y="304800"/>
            <a:ext cx="8432800" cy="6324600"/>
          </a:xfrm>
          <a:prstGeom prst="rect">
            <a:avLst/>
          </a:prstGeom>
          <a:noFill/>
          <a:ln w="9525">
            <a:noFill/>
            <a:miter lim="800000"/>
            <a:headEnd/>
            <a:tailEnd/>
          </a:ln>
        </p:spPr>
      </p:pic>
      <p:sp>
        <p:nvSpPr>
          <p:cNvPr id="4099" name="Text Box 3"/>
          <p:cNvSpPr txBox="1">
            <a:spLocks noChangeArrowheads="1"/>
          </p:cNvSpPr>
          <p:nvPr/>
        </p:nvSpPr>
        <p:spPr bwMode="auto">
          <a:xfrm>
            <a:off x="609600" y="685800"/>
            <a:ext cx="7772400" cy="1569660"/>
          </a:xfrm>
          <a:prstGeom prst="rect">
            <a:avLst/>
          </a:prstGeom>
          <a:noFill/>
          <a:ln w="9525">
            <a:noFill/>
            <a:miter lim="800000"/>
            <a:headEnd/>
            <a:tailEnd/>
          </a:ln>
        </p:spPr>
        <p:txBody>
          <a:bodyPr>
            <a:spAutoFit/>
          </a:bodyPr>
          <a:lstStyle/>
          <a:p>
            <a:pPr algn="ctr">
              <a:spcBef>
                <a:spcPct val="50000"/>
              </a:spcBef>
            </a:pPr>
            <a:r>
              <a:rPr lang="en-US" sz="4800" b="1" dirty="0">
                <a:solidFill>
                  <a:schemeClr val="bg1"/>
                </a:solidFill>
                <a:latin typeface="Eurostile" pitchFamily="34" charset="0"/>
              </a:rPr>
              <a:t>CEO’s Report to the Shareholders</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91D2-ABE2-0129-D170-496E1AB6A8DC}"/>
              </a:ext>
            </a:extLst>
          </p:cNvPr>
          <p:cNvSpPr>
            <a:spLocks noGrp="1"/>
          </p:cNvSpPr>
          <p:nvPr>
            <p:ph type="title"/>
          </p:nvPr>
        </p:nvSpPr>
        <p:spPr/>
        <p:txBody>
          <a:bodyPr/>
          <a:lstStyle/>
          <a:p>
            <a:pPr algn="ctr"/>
            <a:r>
              <a:rPr lang="en-GB" sz="3600" b="1" dirty="0"/>
              <a:t>Knowes’ mission, vision, strategy and values</a:t>
            </a:r>
          </a:p>
        </p:txBody>
      </p:sp>
      <p:sp>
        <p:nvSpPr>
          <p:cNvPr id="3" name="Content Placeholder 2">
            <a:extLst>
              <a:ext uri="{FF2B5EF4-FFF2-40B4-BE49-F238E27FC236}">
                <a16:creationId xmlns:a16="http://schemas.microsoft.com/office/drawing/2014/main" id="{536FFE12-CCF0-CD8C-FFF8-C869C3F317F0}"/>
              </a:ext>
            </a:extLst>
          </p:cNvPr>
          <p:cNvSpPr>
            <a:spLocks noGrp="1"/>
          </p:cNvSpPr>
          <p:nvPr>
            <p:ph idx="1"/>
          </p:nvPr>
        </p:nvSpPr>
        <p:spPr/>
        <p:txBody>
          <a:bodyPr/>
          <a:lstStyle/>
          <a:p>
            <a:r>
              <a:rPr lang="en-GB" b="1" dirty="0">
                <a:solidFill>
                  <a:schemeClr val="accent4">
                    <a:lumMod val="60000"/>
                    <a:lumOff val="40000"/>
                  </a:schemeClr>
                </a:solidFill>
              </a:rPr>
              <a:t>Mission</a:t>
            </a:r>
            <a:r>
              <a:rPr lang="en-GB" dirty="0"/>
              <a:t> – good quality affordable homes, services, meet needs and aspirations of our customers, ensure customer involvement and drive positive change</a:t>
            </a:r>
          </a:p>
          <a:p>
            <a:r>
              <a:rPr lang="en-GB" b="1" dirty="0">
                <a:solidFill>
                  <a:schemeClr val="accent4">
                    <a:lumMod val="60000"/>
                    <a:lumOff val="40000"/>
                  </a:schemeClr>
                </a:solidFill>
              </a:rPr>
              <a:t>Vision </a:t>
            </a:r>
            <a:r>
              <a:rPr lang="en-GB" dirty="0"/>
              <a:t>– shape the future of housing and improve the quality of our community</a:t>
            </a:r>
          </a:p>
          <a:p>
            <a:r>
              <a:rPr lang="en-GB" b="1" dirty="0">
                <a:solidFill>
                  <a:schemeClr val="accent4">
                    <a:lumMod val="60000"/>
                    <a:lumOff val="40000"/>
                  </a:schemeClr>
                </a:solidFill>
              </a:rPr>
              <a:t>Strategy</a:t>
            </a:r>
            <a:r>
              <a:rPr lang="en-GB" dirty="0"/>
              <a:t> – strengthen, diversify and grow</a:t>
            </a:r>
          </a:p>
          <a:p>
            <a:r>
              <a:rPr lang="en-GB" b="1" dirty="0">
                <a:solidFill>
                  <a:schemeClr val="accent4">
                    <a:lumMod val="60000"/>
                    <a:lumOff val="40000"/>
                  </a:schemeClr>
                </a:solidFill>
              </a:rPr>
              <a:t>Core values </a:t>
            </a:r>
            <a:r>
              <a:rPr lang="en-GB" dirty="0"/>
              <a:t>– Respect and Equality, Customer focussed, communication, continuous improvement, honesty &amp; professionalism</a:t>
            </a:r>
          </a:p>
        </p:txBody>
      </p:sp>
    </p:spTree>
    <p:extLst>
      <p:ext uri="{BB962C8B-B14F-4D97-AF65-F5344CB8AC3E}">
        <p14:creationId xmlns:p14="http://schemas.microsoft.com/office/powerpoint/2010/main" val="233765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8AD6-6A3D-8925-6A15-5B42114F17E7}"/>
              </a:ext>
            </a:extLst>
          </p:cNvPr>
          <p:cNvSpPr>
            <a:spLocks noGrp="1"/>
          </p:cNvSpPr>
          <p:nvPr>
            <p:ph type="title"/>
          </p:nvPr>
        </p:nvSpPr>
        <p:spPr/>
        <p:txBody>
          <a:bodyPr/>
          <a:lstStyle/>
          <a:p>
            <a:r>
              <a:rPr lang="en-GB" b="1" dirty="0">
                <a:solidFill>
                  <a:schemeClr val="accent4">
                    <a:lumMod val="60000"/>
                    <a:lumOff val="40000"/>
                  </a:schemeClr>
                </a:solidFill>
              </a:rPr>
              <a:t>Business Objectives</a:t>
            </a:r>
          </a:p>
        </p:txBody>
      </p:sp>
      <p:sp>
        <p:nvSpPr>
          <p:cNvPr id="7" name="Content Placeholder 6">
            <a:extLst>
              <a:ext uri="{FF2B5EF4-FFF2-40B4-BE49-F238E27FC236}">
                <a16:creationId xmlns:a16="http://schemas.microsoft.com/office/drawing/2014/main" id="{23F701BD-7A33-A4D6-F9EB-B3DCD23678D7}"/>
              </a:ext>
            </a:extLst>
          </p:cNvPr>
          <p:cNvSpPr>
            <a:spLocks noGrp="1"/>
          </p:cNvSpPr>
          <p:nvPr>
            <p:ph sz="half" idx="1"/>
          </p:nvPr>
        </p:nvSpPr>
        <p:spPr/>
        <p:txBody>
          <a:bodyPr/>
          <a:lstStyle/>
          <a:p>
            <a:r>
              <a:rPr lang="en-GB" dirty="0"/>
              <a:t>Value for money</a:t>
            </a:r>
          </a:p>
          <a:p>
            <a:r>
              <a:rPr lang="en-GB" dirty="0"/>
              <a:t>Build new properties</a:t>
            </a:r>
          </a:p>
          <a:p>
            <a:r>
              <a:rPr lang="en-GB" dirty="0"/>
              <a:t>Energy improvement </a:t>
            </a:r>
          </a:p>
          <a:p>
            <a:r>
              <a:rPr lang="en-GB" dirty="0"/>
              <a:t>Community projects</a:t>
            </a:r>
          </a:p>
          <a:p>
            <a:r>
              <a:rPr lang="en-GB" dirty="0"/>
              <a:t>Community engagement</a:t>
            </a:r>
          </a:p>
          <a:p>
            <a:r>
              <a:rPr lang="en-GB" dirty="0"/>
              <a:t>Committee </a:t>
            </a:r>
          </a:p>
          <a:p>
            <a:r>
              <a:rPr lang="en-GB" dirty="0"/>
              <a:t>Governance</a:t>
            </a:r>
          </a:p>
          <a:p>
            <a:r>
              <a:rPr lang="en-GB" dirty="0"/>
              <a:t>Stock condition</a:t>
            </a:r>
          </a:p>
        </p:txBody>
      </p:sp>
      <p:sp>
        <p:nvSpPr>
          <p:cNvPr id="8" name="Content Placeholder 7">
            <a:extLst>
              <a:ext uri="{FF2B5EF4-FFF2-40B4-BE49-F238E27FC236}">
                <a16:creationId xmlns:a16="http://schemas.microsoft.com/office/drawing/2014/main" id="{2CE106B1-AD9E-4FD0-5412-21A472D0C6BF}"/>
              </a:ext>
            </a:extLst>
          </p:cNvPr>
          <p:cNvSpPr>
            <a:spLocks noGrp="1"/>
          </p:cNvSpPr>
          <p:nvPr>
            <p:ph sz="half" idx="2"/>
          </p:nvPr>
        </p:nvSpPr>
        <p:spPr/>
        <p:txBody>
          <a:bodyPr/>
          <a:lstStyle/>
          <a:p>
            <a:r>
              <a:rPr lang="en-GB" dirty="0"/>
              <a:t>Improving services to customers</a:t>
            </a:r>
          </a:p>
          <a:p>
            <a:r>
              <a:rPr lang="en-GB" dirty="0"/>
              <a:t>Wellbeing for staff and committee</a:t>
            </a:r>
          </a:p>
          <a:p>
            <a:r>
              <a:rPr lang="en-GB" dirty="0"/>
              <a:t>Improving our estate</a:t>
            </a:r>
          </a:p>
          <a:p>
            <a:r>
              <a:rPr lang="en-GB" dirty="0"/>
              <a:t>Health and safety</a:t>
            </a:r>
          </a:p>
          <a:p>
            <a:r>
              <a:rPr lang="en-GB" dirty="0"/>
              <a:t>Financial viability</a:t>
            </a:r>
          </a:p>
          <a:p>
            <a:r>
              <a:rPr lang="en-GB" dirty="0"/>
              <a:t>Digital engagement</a:t>
            </a:r>
          </a:p>
          <a:p>
            <a:pPr marL="0" indent="0">
              <a:buNone/>
            </a:pPr>
            <a:endParaRPr lang="en-GB" dirty="0"/>
          </a:p>
        </p:txBody>
      </p:sp>
    </p:spTree>
    <p:extLst>
      <p:ext uri="{BB962C8B-B14F-4D97-AF65-F5344CB8AC3E}">
        <p14:creationId xmlns:p14="http://schemas.microsoft.com/office/powerpoint/2010/main" val="225494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Meeting our objectives – Value for money</a:t>
            </a:r>
          </a:p>
        </p:txBody>
      </p:sp>
      <p:sp>
        <p:nvSpPr>
          <p:cNvPr id="3" name="Content Placeholder 2">
            <a:extLst>
              <a:ext uri="{FF2B5EF4-FFF2-40B4-BE49-F238E27FC236}">
                <a16:creationId xmlns:a16="http://schemas.microsoft.com/office/drawing/2014/main" id="{1C4589B1-7574-081E-00EC-FAC41343A84A}"/>
              </a:ext>
            </a:extLst>
          </p:cNvPr>
          <p:cNvSpPr>
            <a:spLocks noGrp="1"/>
          </p:cNvSpPr>
          <p:nvPr>
            <p:ph idx="1"/>
          </p:nvPr>
        </p:nvSpPr>
        <p:spPr/>
        <p:txBody>
          <a:bodyPr/>
          <a:lstStyle/>
          <a:p>
            <a:pPr lvl="1"/>
            <a:r>
              <a:rPr lang="en-GB" dirty="0"/>
              <a:t>Consult our customers and ask them for their opinion of our services</a:t>
            </a:r>
          </a:p>
          <a:p>
            <a:pPr lvl="1"/>
            <a:r>
              <a:rPr lang="en-GB" dirty="0"/>
              <a:t>Utilise competitive procurement tools</a:t>
            </a:r>
          </a:p>
          <a:p>
            <a:pPr lvl="1"/>
            <a:r>
              <a:rPr lang="en-GB" dirty="0"/>
              <a:t>Monitor our income and expenditure against budgets</a:t>
            </a:r>
          </a:p>
          <a:p>
            <a:pPr lvl="1"/>
            <a:r>
              <a:rPr lang="en-GB" dirty="0"/>
              <a:t>Set key performance indicators and benchmark these against peer group housing associations and the industry average</a:t>
            </a:r>
          </a:p>
          <a:p>
            <a:pPr lvl="1"/>
            <a:r>
              <a:rPr lang="en-GB" dirty="0"/>
              <a:t>Knowes’ rent increase 25/26 3.5%, peer group average 3.9%, </a:t>
            </a:r>
          </a:p>
          <a:p>
            <a:pPr lvl="1"/>
            <a:r>
              <a:rPr lang="en-GB" dirty="0"/>
              <a:t>Overall customer satisfaction with service 91%, peer group average 89%.</a:t>
            </a:r>
          </a:p>
          <a:p>
            <a:pPr marL="393700" lvl="1" indent="0">
              <a:buNone/>
            </a:pPr>
            <a:endParaRPr lang="en-GB" dirty="0"/>
          </a:p>
          <a:p>
            <a:pPr marL="0" indent="0">
              <a:buNone/>
            </a:pPr>
            <a:endParaRPr lang="en-GB" dirty="0"/>
          </a:p>
        </p:txBody>
      </p:sp>
    </p:spTree>
    <p:extLst>
      <p:ext uri="{BB962C8B-B14F-4D97-AF65-F5344CB8AC3E}">
        <p14:creationId xmlns:p14="http://schemas.microsoft.com/office/powerpoint/2010/main" val="344052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F2C2-489C-8221-C2EC-F97541967F4E}"/>
              </a:ext>
            </a:extLst>
          </p:cNvPr>
          <p:cNvSpPr>
            <a:spLocks noGrp="1"/>
          </p:cNvSpPr>
          <p:nvPr>
            <p:ph type="title"/>
          </p:nvPr>
        </p:nvSpPr>
        <p:spPr>
          <a:xfrm>
            <a:off x="457200" y="332656"/>
            <a:ext cx="8229600" cy="1224136"/>
          </a:xfrm>
        </p:spPr>
        <p:txBody>
          <a:bodyPr/>
          <a:lstStyle/>
          <a:p>
            <a:r>
              <a:rPr lang="en-GB" dirty="0"/>
              <a:t>Providing Value for money cont’d</a:t>
            </a:r>
          </a:p>
        </p:txBody>
      </p:sp>
      <p:sp>
        <p:nvSpPr>
          <p:cNvPr id="3" name="Content Placeholder 2">
            <a:extLst>
              <a:ext uri="{FF2B5EF4-FFF2-40B4-BE49-F238E27FC236}">
                <a16:creationId xmlns:a16="http://schemas.microsoft.com/office/drawing/2014/main" id="{A442A3B0-1522-9F51-1134-409130A3B0FA}"/>
              </a:ext>
            </a:extLst>
          </p:cNvPr>
          <p:cNvSpPr>
            <a:spLocks noGrp="1"/>
          </p:cNvSpPr>
          <p:nvPr>
            <p:ph idx="1"/>
          </p:nvPr>
        </p:nvSpPr>
        <p:spPr>
          <a:xfrm>
            <a:off x="457200" y="1628801"/>
            <a:ext cx="8229600" cy="4695800"/>
          </a:xfrm>
        </p:spPr>
        <p:txBody>
          <a:bodyPr/>
          <a:lstStyle/>
          <a:p>
            <a:pPr lvl="1"/>
            <a:r>
              <a:rPr lang="en-GB" dirty="0"/>
              <a:t>Satisfied with quality of home 86%, peer group average 83%</a:t>
            </a:r>
          </a:p>
          <a:p>
            <a:r>
              <a:rPr lang="en-GB" dirty="0"/>
              <a:t>Rents lost through houses being empty Knowes – 0.1% average 0.37%</a:t>
            </a:r>
          </a:p>
          <a:p>
            <a:r>
              <a:rPr lang="en-GB" dirty="0"/>
              <a:t>Days taken to let properties – Knowes 5.6, Group average 19.3 days</a:t>
            </a:r>
          </a:p>
          <a:p>
            <a:r>
              <a:rPr lang="en-GB" dirty="0"/>
              <a:t>Gross rent arrears at 31/3 – Knowes – 1.1%, group average 2.7% </a:t>
            </a:r>
          </a:p>
          <a:p>
            <a:r>
              <a:rPr lang="en-GB" dirty="0"/>
              <a:t>Complaints rec’d per 100 units of ownership – Knowes – 2.9, group average 5.8</a:t>
            </a:r>
          </a:p>
        </p:txBody>
      </p:sp>
    </p:spTree>
    <p:extLst>
      <p:ext uri="{BB962C8B-B14F-4D97-AF65-F5344CB8AC3E}">
        <p14:creationId xmlns:p14="http://schemas.microsoft.com/office/powerpoint/2010/main" val="42725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603C-95EF-0AB7-1EB5-BC0C6AB95381}"/>
              </a:ext>
            </a:extLst>
          </p:cNvPr>
          <p:cNvSpPr>
            <a:spLocks noGrp="1"/>
          </p:cNvSpPr>
          <p:nvPr>
            <p:ph type="title"/>
          </p:nvPr>
        </p:nvSpPr>
        <p:spPr/>
        <p:txBody>
          <a:bodyPr/>
          <a:lstStyle/>
          <a:p>
            <a:r>
              <a:rPr lang="en-GB" dirty="0"/>
              <a:t>Growing our housing stock</a:t>
            </a:r>
          </a:p>
        </p:txBody>
      </p:sp>
      <p:sp>
        <p:nvSpPr>
          <p:cNvPr id="3" name="Content Placeholder 2">
            <a:extLst>
              <a:ext uri="{FF2B5EF4-FFF2-40B4-BE49-F238E27FC236}">
                <a16:creationId xmlns:a16="http://schemas.microsoft.com/office/drawing/2014/main" id="{52D4AA8D-2086-4B7E-D2B3-63A6C205E6CE}"/>
              </a:ext>
            </a:extLst>
          </p:cNvPr>
          <p:cNvSpPr>
            <a:spLocks noGrp="1"/>
          </p:cNvSpPr>
          <p:nvPr>
            <p:ph sz="half" idx="1"/>
          </p:nvPr>
        </p:nvSpPr>
        <p:spPr>
          <a:xfrm>
            <a:off x="323528" y="1847088"/>
            <a:ext cx="5400600" cy="4434840"/>
          </a:xfrm>
        </p:spPr>
        <p:txBody>
          <a:bodyPr/>
          <a:lstStyle/>
          <a:p>
            <a:r>
              <a:rPr lang="en-GB" sz="2400" dirty="0"/>
              <a:t>Land purchased and old pavilion demolished at Abbeylands Road site</a:t>
            </a:r>
          </a:p>
          <a:p>
            <a:r>
              <a:rPr lang="en-GB" sz="2400" dirty="0"/>
              <a:t>Scottish Government has asked for changes to design to reduce property sizes and hence reduce build costs</a:t>
            </a:r>
          </a:p>
          <a:p>
            <a:r>
              <a:rPr lang="en-GB" sz="2400" dirty="0"/>
              <a:t>Possible new start date in 2026</a:t>
            </a:r>
          </a:p>
          <a:p>
            <a:r>
              <a:rPr lang="en-GB" sz="2400" dirty="0"/>
              <a:t>In the meantime we have obtained £441k in SG Grants with another £200k expected this year to purchase in total 17 family properties in the area for social tenancies</a:t>
            </a:r>
          </a:p>
        </p:txBody>
      </p:sp>
      <p:pic>
        <p:nvPicPr>
          <p:cNvPr id="6" name="Content Placeholder 5">
            <a:extLst>
              <a:ext uri="{FF2B5EF4-FFF2-40B4-BE49-F238E27FC236}">
                <a16:creationId xmlns:a16="http://schemas.microsoft.com/office/drawing/2014/main" id="{E8AC352B-0138-D85A-2C90-27251971775D}"/>
              </a:ext>
            </a:extLst>
          </p:cNvPr>
          <p:cNvPicPr>
            <a:picLocks noGrp="1" noChangeAspect="1"/>
          </p:cNvPicPr>
          <p:nvPr>
            <p:ph sz="half" idx="2"/>
          </p:nvPr>
        </p:nvPicPr>
        <p:blipFill>
          <a:blip r:embed="rId3"/>
          <a:stretch>
            <a:fillRect/>
          </a:stretch>
        </p:blipFill>
        <p:spPr>
          <a:xfrm>
            <a:off x="5508104" y="2348880"/>
            <a:ext cx="3312368" cy="3096344"/>
          </a:xfrm>
        </p:spPr>
      </p:pic>
    </p:spTree>
    <p:extLst>
      <p:ext uri="{BB962C8B-B14F-4D97-AF65-F5344CB8AC3E}">
        <p14:creationId xmlns:p14="http://schemas.microsoft.com/office/powerpoint/2010/main" val="244403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91D1-9B77-9F23-E6EF-5BCD3C94430F}"/>
              </a:ext>
            </a:extLst>
          </p:cNvPr>
          <p:cNvSpPr>
            <a:spLocks noGrp="1"/>
          </p:cNvSpPr>
          <p:nvPr>
            <p:ph type="title"/>
          </p:nvPr>
        </p:nvSpPr>
        <p:spPr/>
        <p:txBody>
          <a:bodyPr/>
          <a:lstStyle/>
          <a:p>
            <a:r>
              <a:rPr lang="en-GB" dirty="0"/>
              <a:t>Energy Improvements</a:t>
            </a:r>
          </a:p>
        </p:txBody>
      </p:sp>
      <p:sp>
        <p:nvSpPr>
          <p:cNvPr id="3" name="Content Placeholder 2">
            <a:extLst>
              <a:ext uri="{FF2B5EF4-FFF2-40B4-BE49-F238E27FC236}">
                <a16:creationId xmlns:a16="http://schemas.microsoft.com/office/drawing/2014/main" id="{FD7F0FE2-8F73-6832-D01B-80F6709174FF}"/>
              </a:ext>
            </a:extLst>
          </p:cNvPr>
          <p:cNvSpPr>
            <a:spLocks noGrp="1"/>
          </p:cNvSpPr>
          <p:nvPr>
            <p:ph sz="half" idx="1"/>
          </p:nvPr>
        </p:nvSpPr>
        <p:spPr>
          <a:xfrm>
            <a:off x="248832" y="1859651"/>
            <a:ext cx="3675096" cy="4434840"/>
          </a:xfrm>
        </p:spPr>
        <p:txBody>
          <a:bodyPr/>
          <a:lstStyle/>
          <a:p>
            <a:r>
              <a:rPr lang="en-GB" dirty="0"/>
              <a:t>96% of our stock has an EPC rating of C and above</a:t>
            </a:r>
          </a:p>
          <a:p>
            <a:r>
              <a:rPr lang="en-GB" dirty="0"/>
              <a:t>Last 2 years we have spent £0.9m on new windows and doors for our properties</a:t>
            </a:r>
          </a:p>
          <a:p>
            <a:r>
              <a:rPr lang="en-GB" dirty="0"/>
              <a:t>Programme of window replacement for this year £0.3m</a:t>
            </a:r>
          </a:p>
        </p:txBody>
      </p:sp>
      <p:sp>
        <p:nvSpPr>
          <p:cNvPr id="4" name="Content Placeholder 3">
            <a:extLst>
              <a:ext uri="{FF2B5EF4-FFF2-40B4-BE49-F238E27FC236}">
                <a16:creationId xmlns:a16="http://schemas.microsoft.com/office/drawing/2014/main" id="{ED777457-C42C-54B8-4435-04063EB3A0DF}"/>
              </a:ext>
            </a:extLst>
          </p:cNvPr>
          <p:cNvSpPr>
            <a:spLocks noGrp="1"/>
          </p:cNvSpPr>
          <p:nvPr>
            <p:ph sz="half" idx="2"/>
          </p:nvPr>
        </p:nvSpPr>
        <p:spPr>
          <a:xfrm>
            <a:off x="3995936" y="1556792"/>
            <a:ext cx="4690864" cy="5040559"/>
          </a:xfrm>
        </p:spPr>
        <p:txBody>
          <a:bodyPr/>
          <a:lstStyle/>
          <a:p>
            <a:r>
              <a:rPr lang="en-GB" dirty="0"/>
              <a:t>Looking ahead:-</a:t>
            </a:r>
          </a:p>
          <a:p>
            <a:pPr lvl="1"/>
            <a:r>
              <a:rPr lang="en-GB" dirty="0"/>
              <a:t>All of our New build development properties will have net zero clean energy heating systems</a:t>
            </a:r>
          </a:p>
          <a:p>
            <a:pPr lvl="1"/>
            <a:r>
              <a:rPr lang="en-GB" dirty="0"/>
              <a:t>Improve the fabric of our existing buildings to be more energy efficient</a:t>
            </a:r>
          </a:p>
          <a:p>
            <a:pPr lvl="1"/>
            <a:r>
              <a:rPr lang="en-GB" dirty="0"/>
              <a:t>All properties to be installed with net zero heating systems by 2045  (currently 80% of households in Scotland use GCH)</a:t>
            </a:r>
          </a:p>
        </p:txBody>
      </p:sp>
    </p:spTree>
    <p:extLst>
      <p:ext uri="{BB962C8B-B14F-4D97-AF65-F5344CB8AC3E}">
        <p14:creationId xmlns:p14="http://schemas.microsoft.com/office/powerpoint/2010/main" val="28974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1496-A19F-85F2-34C6-55C55957B39B}"/>
              </a:ext>
            </a:extLst>
          </p:cNvPr>
          <p:cNvSpPr>
            <a:spLocks noGrp="1"/>
          </p:cNvSpPr>
          <p:nvPr>
            <p:ph type="title"/>
          </p:nvPr>
        </p:nvSpPr>
        <p:spPr>
          <a:xfrm>
            <a:off x="494145" y="503075"/>
            <a:ext cx="8229600" cy="708688"/>
          </a:xfrm>
        </p:spPr>
        <p:txBody>
          <a:bodyPr>
            <a:normAutofit fontScale="90000"/>
          </a:bodyPr>
          <a:lstStyle/>
          <a:p>
            <a:r>
              <a:rPr lang="en-GB" dirty="0"/>
              <a:t>Funding for the local community</a:t>
            </a:r>
          </a:p>
        </p:txBody>
      </p:sp>
      <p:sp>
        <p:nvSpPr>
          <p:cNvPr id="4" name="Content Placeholder 3">
            <a:extLst>
              <a:ext uri="{FF2B5EF4-FFF2-40B4-BE49-F238E27FC236}">
                <a16:creationId xmlns:a16="http://schemas.microsoft.com/office/drawing/2014/main" id="{46813A5C-24A2-45B4-F613-93344C14193F}"/>
              </a:ext>
            </a:extLst>
          </p:cNvPr>
          <p:cNvSpPr>
            <a:spLocks noGrp="1"/>
          </p:cNvSpPr>
          <p:nvPr>
            <p:ph sz="half" idx="1"/>
          </p:nvPr>
        </p:nvSpPr>
        <p:spPr>
          <a:xfrm>
            <a:off x="0" y="1211763"/>
            <a:ext cx="5508104" cy="5646237"/>
          </a:xfrm>
        </p:spPr>
        <p:txBody>
          <a:bodyPr/>
          <a:lstStyle/>
          <a:p>
            <a:pPr marL="0" indent="0">
              <a:buNone/>
            </a:pPr>
            <a:r>
              <a:rPr lang="en-GB" dirty="0"/>
              <a:t>In 2024/25 we have provided the following:-</a:t>
            </a:r>
          </a:p>
          <a:p>
            <a:r>
              <a:rPr lang="en-GB" dirty="0"/>
              <a:t>Dedicated money and energy advisors in partnership with Community Links Scotland and WDC social landlords</a:t>
            </a:r>
          </a:p>
          <a:p>
            <a:r>
              <a:rPr lang="en-GB" dirty="0"/>
              <a:t>Community support officer in partnership with CHA and DPHA</a:t>
            </a:r>
          </a:p>
          <a:p>
            <a:r>
              <a:rPr lang="en-GB" dirty="0"/>
              <a:t>Tenancy sustainment support for new and existing tenants</a:t>
            </a:r>
          </a:p>
          <a:p>
            <a:r>
              <a:rPr lang="en-GB" dirty="0"/>
              <a:t>Cycle facilities</a:t>
            </a:r>
          </a:p>
          <a:p>
            <a:r>
              <a:rPr lang="en-GB" dirty="0"/>
              <a:t>Supported Flourishing Faifley </a:t>
            </a:r>
          </a:p>
          <a:p>
            <a:r>
              <a:rPr lang="en-GB" dirty="0"/>
              <a:t>Annual bus trip</a:t>
            </a:r>
          </a:p>
          <a:p>
            <a:pPr marL="0" indent="0">
              <a:buNone/>
            </a:pPr>
            <a:endParaRPr lang="en-GB" dirty="0"/>
          </a:p>
          <a:p>
            <a:endParaRPr lang="en-GB" dirty="0"/>
          </a:p>
          <a:p>
            <a:endParaRPr lang="en-GB" dirty="0"/>
          </a:p>
        </p:txBody>
      </p:sp>
      <p:pic>
        <p:nvPicPr>
          <p:cNvPr id="6" name="Content Placeholder 5" descr="A garden with a fence and a house&#10;&#10;AI-generated content may be incorrect.">
            <a:extLst>
              <a:ext uri="{FF2B5EF4-FFF2-40B4-BE49-F238E27FC236}">
                <a16:creationId xmlns:a16="http://schemas.microsoft.com/office/drawing/2014/main" id="{B26BA99C-8752-5161-5B37-5332AF9E80F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8104" y="2276872"/>
            <a:ext cx="3324060" cy="2771848"/>
          </a:xfrm>
          <a:prstGeom prst="rect">
            <a:avLst/>
          </a:prstGeom>
        </p:spPr>
      </p:pic>
    </p:spTree>
    <p:extLst>
      <p:ext uri="{BB962C8B-B14F-4D97-AF65-F5344CB8AC3E}">
        <p14:creationId xmlns:p14="http://schemas.microsoft.com/office/powerpoint/2010/main" val="61283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6393</TotalTime>
  <Words>1006</Words>
  <Application>Microsoft Office PowerPoint</Application>
  <PresentationFormat>On-screen Show (4:3)</PresentationFormat>
  <Paragraphs>125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Constantia</vt:lpstr>
      <vt:lpstr>Eurostile</vt:lpstr>
      <vt:lpstr>Times New Roman</vt:lpstr>
      <vt:lpstr>Wingdings 2</vt:lpstr>
      <vt:lpstr>Flow</vt:lpstr>
      <vt:lpstr>1998 -2025</vt:lpstr>
      <vt:lpstr>PowerPoint Presentation</vt:lpstr>
      <vt:lpstr>Knowes’ mission, vision, strategy and values</vt:lpstr>
      <vt:lpstr>Business Objectives</vt:lpstr>
      <vt:lpstr>Meeting our objectives – Value for money</vt:lpstr>
      <vt:lpstr>Providing Value for money cont’d</vt:lpstr>
      <vt:lpstr>Growing our housing stock</vt:lpstr>
      <vt:lpstr>Energy Improvements</vt:lpstr>
      <vt:lpstr>Funding for the local community</vt:lpstr>
      <vt:lpstr>Community Engagement, Committee &amp; Governance</vt:lpstr>
      <vt:lpstr>Stock condition – spend over next 5 years</vt:lpstr>
      <vt:lpstr>Improving services to customers</vt:lpstr>
      <vt:lpstr>Improving financial viability`</vt:lpstr>
      <vt:lpstr>Challenges ahead</vt:lpstr>
    </vt:vector>
  </TitlesOfParts>
  <Company>knowes housing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user</dc:creator>
  <cp:lastModifiedBy>Erica Davidson</cp:lastModifiedBy>
  <cp:revision>276</cp:revision>
  <cp:lastPrinted>2025-09-02T15:48:46Z</cp:lastPrinted>
  <dcterms:created xsi:type="dcterms:W3CDTF">2005-08-29T14:36:04Z</dcterms:created>
  <dcterms:modified xsi:type="dcterms:W3CDTF">2025-09-02T16:35:19Z</dcterms:modified>
</cp:coreProperties>
</file>